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14244946-FC76-4942-AFF5-E351A6CB59AE}">
  <a:tblStyle styleName="Table_0" styleId="{14244946-FC76-4942-AFF5-E351A6CB59AE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FF3F9"/>
          </a:solidFill>
        </a:fill>
      </a:tcStyle>
    </a:wholeTbl>
    <a:band1H>
      <a:tcStyle>
        <a:fill>
          <a:solidFill>
            <a:srgbClr val="DBE5F1"/>
          </a:solidFill>
        </a:fill>
      </a:tcStyle>
    </a:band1H>
    <a:band1V>
      <a:tcStyle>
        <a:fill>
          <a:solidFill>
            <a:srgbClr val="DBE5F1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  <a:tblStyle styleName="Table_1" styleId="{CDF9BCE4-8B6D-4FE1-8D18-301CAC09A58A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FF3F9"/>
          </a:solidFill>
        </a:fill>
      </a:tcStyle>
    </a:wholeTbl>
    <a:band1H>
      <a:tcStyle>
        <a:fill>
          <a:solidFill>
            <a:srgbClr val="DBE5F1"/>
          </a:solidFill>
        </a:fill>
      </a:tcStyle>
    </a:band1H>
    <a:band1V>
      <a:tcStyle>
        <a:fill>
          <a:solidFill>
            <a:srgbClr val="DBE5F1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algn="ctr" rtl="0" marR="0" indent="0" marL="45720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algn="ctr" rtl="0" marR="0" indent="0" marL="91440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algn="ctr" rtl="0" marR="0" indent="0" marL="13716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algn="ctr" rtl="0" marR="0" indent="0" marL="18288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y="6356350" x="2590800"/>
            <a:ext cy="365125" cx="3962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6492875" x="70104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y="-251618" x="2309018"/>
            <a:ext cy="8229600" cx="452596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y="6356350" x="2590800"/>
            <a:ext cy="365125" cx="3962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y="6492875" x="70104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 rot="5400000">
            <a:off y="2171700" x="4732337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y="190500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y="6356350" x="2590800"/>
            <a:ext cy="365125" cx="3962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y="6492875" x="70104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y="6356350" x="2590800"/>
            <a:ext cy="365125" cx="3962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6492875" x="70104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y="6356350" x="2590800"/>
            <a:ext cy="365125" cx="3962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y="6492875" x="70104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y="6356350" x="2590800"/>
            <a:ext cy="365125" cx="3962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y="6492875" x="70104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y="6356350" x="2590800"/>
            <a:ext cy="365125" cx="3962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y="6492875" x="70104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y="6356350" x="2590800"/>
            <a:ext cy="365125" cx="3962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y="6492875" x="70104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y="6356350" x="2590800"/>
            <a:ext cy="365125" cx="3962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y="6492875" x="70104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y="6356350" x="2590800"/>
            <a:ext cy="365125" cx="3962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y="6492875" x="70104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y="6356350" x="2590800"/>
            <a:ext cy="365125" cx="3962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y="6492875" x="70104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1.xml" Type="http://schemas.openxmlformats.org/officeDocument/2006/relationships/slideLayout" Id="rId2"/><Relationship Target="../slideLayouts/slideLayout11.xml" Type="http://schemas.openxmlformats.org/officeDocument/2006/relationships/slideLayout" Id="rId12"/><Relationship Target="../theme/theme1.xml" Type="http://schemas.openxmlformats.org/officeDocument/2006/relationships/theme" Id="rId13"/><Relationship Target="../media/image00.png" Type="http://schemas.openxmlformats.org/officeDocument/2006/relationships/image" Id="rId1"/><Relationship Target="../slideLayouts/slideLayout3.xml" Type="http://schemas.openxmlformats.org/officeDocument/2006/relationships/slideLayout" Id="rId4"/><Relationship Target="../slideLayouts/slideLayout9.xml" Type="http://schemas.openxmlformats.org/officeDocument/2006/relationships/slideLayout" Id="rId10"/><Relationship Target="../slideLayouts/slideLayout2.xml" Type="http://schemas.openxmlformats.org/officeDocument/2006/relationships/slideLayout" Id="rId3"/><Relationship Target="../slideLayouts/slideLayout10.xml" Type="http://schemas.openxmlformats.org/officeDocument/2006/relationships/slideLayout" Id="rId11"/><Relationship Target="../slideLayouts/slideLayout8.xml" Type="http://schemas.openxmlformats.org/officeDocument/2006/relationships/slideLayout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C7F1F9"/>
            </a:gs>
            <a:gs pos="51000">
              <a:srgbClr val="C0F1F2"/>
            </a:gs>
            <a:gs pos="100000">
              <a:srgbClr val="E7F1FA"/>
            </a:gs>
          </a:gsLst>
          <a:lin ang="5400000" scaled="0"/>
        </a:gra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9" name="Shape 9"/>
          <p:cNvPicPr preferRelativeResize="0"/>
          <p:nvPr/>
        </p:nvPicPr>
        <p:blipFill rotWithShape="1">
          <a:blip r:embed="rId1">
            <a:alphaModFix/>
          </a:blip>
          <a:srcRect t="0" b="0" r="0" l="0"/>
          <a:stretch/>
        </p:blipFill>
        <p:spPr>
          <a:xfrm>
            <a:off y="1600200" x="4572000"/>
            <a:ext cy="6273799" cx="634999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marR="0" indent="-107950" marL="74295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algn="l" rtl="0" marR="0" indent="-76200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y="6356350" x="2590800"/>
            <a:ext cy="365125" cx="3962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y="6492875" x="70104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>
            <a:lvl1pPr algn="r" rtl="0" marR="0" indent="0" marL="0">
              <a:spcBef>
                <a:spcPts val="0"/>
              </a:spcBef>
              <a:buNone/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mailto:sriram@ece.utexas.edu" Type="http://schemas.openxmlformats.org/officeDocument/2006/relationships/hyperlink" TargetMode="External" Id="rId4"/><Relationship Target="../media/image01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y="152400" x="343384"/>
            <a:ext cy="1927224" cx="85720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br>
              <a:rPr strike="noStrike" u="none" b="0" cap="none" baseline="0" sz="39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39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IEEE Student Branch</a:t>
            </a:r>
            <a:br>
              <a:rPr strike="noStrike" u="none" b="0" cap="none" baseline="0" sz="39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39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The University of Texas at Austin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y="22098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IEEE Central Texas Section</a:t>
            </a:r>
          </a:p>
          <a:p>
            <a:pPr algn="ctr" rtl="0" lvl="0" marR="0" indent="0" mar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Spring Planning Meeting 201</a:t>
            </a:r>
            <a:r>
              <a:rPr sz="3200" lang="en-US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</a:p>
          <a:p>
            <a:pPr algn="ctr" rtl="0" lvl="0" marR="0" indent="0" mar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San Marcos, Texas</a:t>
            </a:r>
          </a:p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y="6356350" x="2590800"/>
            <a:ext cy="365125" cx="3962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IEEE Student Branch at The University of Texas at Austin</a:t>
            </a:r>
          </a:p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y="6492875" x="70104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strike="noStrike" u="none" b="0" cap="none" baseline="0" sz="1200" lang="en-US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89" name="Shape 89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4114800" x="343384"/>
            <a:ext cy="1828800" cx="6667016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y="5943601" x="343384"/>
            <a:ext cy="228600" cx="6667016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45700" anchor="ctr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Adviser: Sriram Vishwanath, </a:t>
            </a:r>
            <a:r>
              <a:rPr strike="noStrike" u="sng" b="0" cap="none" baseline="0" sz="1800" lang="en-US" i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sriram@ece.utexas.edu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Branch Executive Officers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z="3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Josh Frazor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Chair</a:t>
            </a: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z="3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Tyler Walker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Vice Chair</a:t>
            </a: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z="3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Kyle Cousino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Executive Director</a:t>
            </a: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z="3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Walter Oji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Corporate Director</a:t>
            </a: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sz="3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Haley Alexander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Treasurer</a:t>
            </a:r>
          </a:p>
          <a:p>
            <a:pPr algn="l" rtl="0" lvl="0" marR="0" indent="-3429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z="3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Ross McNulty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sz="3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Multimedia and Publicity</a:t>
            </a:r>
          </a:p>
          <a:p>
            <a:pPr algn="ctr" rtl="0" lvl="0" marR="0" indent="-342900" marL="342900">
              <a:spcBef>
                <a:spcPts val="1840"/>
              </a:spcBef>
              <a:spcAft>
                <a:spcPts val="120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officers serve terms of one school year.</a:t>
            </a:r>
          </a:p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y="6356350" x="2590800"/>
            <a:ext cy="365125" cx="3962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IEEE Student Branch at The University of Texas at Austin</a:t>
            </a:r>
          </a:p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y="6492875" x="70104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strike="noStrike" u="none" b="0" cap="none" baseline="0" sz="1200" lang="en-US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idx="11" type="ftr"/>
          </p:nvPr>
        </p:nvSpPr>
        <p:spPr>
          <a:xfrm>
            <a:off y="6356350" x="2590800"/>
            <a:ext cy="365125" cx="3962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IEEE Student Branch at The University of Texas at Austin</a:t>
            </a:r>
          </a:p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y="6492875" x="70104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strike="noStrike" u="none" b="0" cap="none" baseline="0" sz="1200" lang="en-US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graphicFrame>
        <p:nvGraphicFramePr>
          <p:cNvPr id="105" name="Shape 105"/>
          <p:cNvGraphicFramePr/>
          <p:nvPr/>
        </p:nvGraphicFramePr>
        <p:xfrm>
          <a:off y="228600" x="183714"/>
          <a:ext cy="3000000" cx="3000000"/>
        </p:xfrm>
        <a:graphic>
          <a:graphicData uri="http://schemas.openxmlformats.org/drawingml/2006/table">
            <a:tbl>
              <a:tblPr firstRow="1" firstCol="1" bandRow="1">
                <a:noFill/>
                <a:tableStyleId>{14244946-FC76-4942-AFF5-E351A6CB59AE}</a:tableStyleId>
              </a:tblPr>
              <a:tblGrid>
                <a:gridCol w="1871075"/>
                <a:gridCol w="1372125"/>
                <a:gridCol w="1372125"/>
                <a:gridCol w="1372125"/>
                <a:gridCol w="1372125"/>
                <a:gridCol w="1372125"/>
              </a:tblGrid>
              <a:tr h="1101100">
                <a:tc gridSpan="6"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900" lang="en-US">
                          <a:solidFill>
                            <a:schemeClr val="dk1"/>
                          </a:solidFill>
                        </a:rPr>
                        <a:t>Phase I Projects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  <a:tc hMerge="1"/>
                <a:tc hMerge="1"/>
                <a:tc hMerge="1"/>
                <a:tc hMerge="1"/>
                <a:tc hMerge="1"/>
              </a:tr>
              <a:tr h="11011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chemeClr val="dk1"/>
                          </a:solidFill>
                        </a:rPr>
                        <a:t>Short Name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400" lang="en-US"/>
                        <a:t>Amount $ Budgeted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600" lang="en-US"/>
                        <a:t>Amount $ Expended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600" lang="en-US"/>
                        <a:t>Percent $ Expended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600" lang="en-US"/>
                        <a:t>Percent Effort Complete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Plan to Complete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</a:tr>
              <a:tr h="11011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chemeClr val="dk1"/>
                          </a:solidFill>
                        </a:rPr>
                        <a:t>Welcome Week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$400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$</a:t>
                      </a:r>
                      <a:r>
                        <a:rPr sz="1800" lang="en-US"/>
                        <a:t>500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1</a:t>
                      </a:r>
                      <a:r>
                        <a:rPr sz="1800" lang="en-US"/>
                        <a:t>25</a:t>
                      </a:r>
                      <a:r>
                        <a:rPr strike="noStrike" u="none" cap="none" baseline="0" sz="1800" lang="en-US"/>
                        <a:t>%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100%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X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</a:tr>
              <a:tr h="11011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chemeClr val="dk1"/>
                          </a:solidFill>
                        </a:rPr>
                        <a:t>Leadership Retreat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$300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$</a:t>
                      </a:r>
                      <a:r>
                        <a:rPr sz="1800" lang="en-US"/>
                        <a:t>180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6</a:t>
                      </a:r>
                      <a:r>
                        <a:rPr sz="1800" lang="en-US"/>
                        <a:t>0</a:t>
                      </a:r>
                      <a:r>
                        <a:rPr strike="noStrike" u="none" cap="none" baseline="0" sz="1800" lang="en-US"/>
                        <a:t>%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100%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X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</a:tr>
              <a:tr h="1996375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chemeClr val="dk1"/>
                          </a:solidFill>
                        </a:rPr>
                        <a:t>Region 5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$</a:t>
                      </a:r>
                      <a:r>
                        <a:rPr sz="1800" lang="en-US"/>
                        <a:t>3</a:t>
                      </a:r>
                      <a:r>
                        <a:rPr strike="noStrike" u="none" cap="none" baseline="0" sz="1800" lang="en-US"/>
                        <a:t>00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$0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0%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0%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600" lang="en-US"/>
                        <a:t>Sign up for Ethics Comp and Arrange Travel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33725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idx="11" type="ftr"/>
          </p:nvPr>
        </p:nvSpPr>
        <p:spPr>
          <a:xfrm>
            <a:off y="6356350" x="2590800"/>
            <a:ext cy="365125" cx="3962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200" lang="en-US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IEEE Student Branch at The University of Texas at Austin</a:t>
            </a:r>
          </a:p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y="6492875" x="70104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strike="noStrike" u="none" b="0" cap="none" baseline="0" sz="1200" lang="en-US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graphicFrame>
        <p:nvGraphicFramePr>
          <p:cNvPr id="112" name="Shape 112"/>
          <p:cNvGraphicFramePr/>
          <p:nvPr/>
        </p:nvGraphicFramePr>
        <p:xfrm>
          <a:off y="228600" x="171188"/>
          <a:ext cy="3000000" cx="3000000"/>
        </p:xfrm>
        <a:graphic>
          <a:graphicData uri="http://schemas.openxmlformats.org/drawingml/2006/table">
            <a:tbl>
              <a:tblPr firstRow="1" firstCol="1" bandRow="1">
                <a:noFill/>
                <a:tableStyleId>{CDF9BCE4-8B6D-4FE1-8D18-301CAC09A58A}</a:tableStyleId>
              </a:tblPr>
              <a:tblGrid>
                <a:gridCol w="1857425"/>
                <a:gridCol w="1362125"/>
                <a:gridCol w="1362125"/>
                <a:gridCol w="1362125"/>
                <a:gridCol w="1362125"/>
                <a:gridCol w="1362125"/>
              </a:tblGrid>
              <a:tr h="802200">
                <a:tc gridSpan="6"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chemeClr val="dk1"/>
                          </a:solidFill>
                        </a:rPr>
                        <a:t>Phase II Projects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  <a:tc hMerge="1"/>
                <a:tc hMerge="1"/>
                <a:tc hMerge="1"/>
                <a:tc hMerge="1"/>
                <a:tc hMerge="1"/>
              </a:tr>
              <a:tr h="8022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chemeClr val="dk1"/>
                          </a:solidFill>
                        </a:rPr>
                        <a:t>Short Name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600" lang="en-US">
                          <a:solidFill>
                            <a:schemeClr val="dk1"/>
                          </a:solidFill>
                        </a:rPr>
                        <a:t>Amount $ Budgeted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600" lang="en-US"/>
                        <a:t>Amount $ Expended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600" lang="en-US"/>
                        <a:t>Percent $ Expended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600" lang="en-US"/>
                        <a:t>Percent Effort Complete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600" lang="en-US"/>
                        <a:t>Plan to Complete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</a:tr>
              <a:tr h="1823425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chemeClr val="dk1"/>
                          </a:solidFill>
                        </a:rPr>
                        <a:t>IEEE RAS</a:t>
                      </a:r>
                    </a:p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chemeClr val="dk1"/>
                          </a:solidFill>
                        </a:rPr>
                        <a:t> Region 5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$</a:t>
                      </a:r>
                      <a:r>
                        <a:rPr sz="1800" lang="en-US"/>
                        <a:t>7</a:t>
                      </a:r>
                      <a:r>
                        <a:rPr strike="noStrike" u="none" cap="none" baseline="0" sz="1800" lang="en-US"/>
                        <a:t>00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$0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0%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800" lang="en-US"/>
                        <a:t>2</a:t>
                      </a:r>
                      <a:r>
                        <a:rPr strike="noStrike" u="none" cap="none" baseline="0" sz="1800" lang="en-US"/>
                        <a:t>0%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600" lang="en-US"/>
                        <a:t>Finish Ordering Parts and Arrange Travel for Team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</a:tr>
              <a:tr h="8022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chemeClr val="dk1"/>
                          </a:solidFill>
                        </a:rPr>
                        <a:t>IEEE PES</a:t>
                      </a:r>
                    </a:p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chemeClr val="dk1"/>
                          </a:solidFill>
                        </a:rPr>
                        <a:t>Power Grid Project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$500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$</a:t>
                      </a:r>
                      <a:r>
                        <a:rPr sz="1800" lang="en-US"/>
                        <a:t>495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800" lang="en-US"/>
                        <a:t>99</a:t>
                      </a:r>
                      <a:r>
                        <a:rPr strike="noStrike" u="none" cap="none" baseline="0" sz="1800" lang="en-US"/>
                        <a:t>%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800" lang="en-US"/>
                        <a:t>60</a:t>
                      </a:r>
                      <a:r>
                        <a:rPr strike="noStrike" u="none" cap="none" baseline="0" sz="1800" lang="en-US"/>
                        <a:t>%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Put Together Parts and Test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</a:tr>
              <a:tr h="1085400"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chemeClr val="dk1"/>
                          </a:solidFill>
                        </a:rPr>
                        <a:t>IEEE CS</a:t>
                      </a:r>
                    </a:p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800" lang="en-US">
                          <a:solidFill>
                            <a:schemeClr val="dk1"/>
                          </a:solidFill>
                        </a:rPr>
                        <a:t>Freshman</a:t>
                      </a:r>
                    </a:p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>
                          <a:solidFill>
                            <a:schemeClr val="dk1"/>
                          </a:solidFill>
                        </a:rPr>
                        <a:t>Embedded Competition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$300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$3</a:t>
                      </a:r>
                      <a:r>
                        <a:rPr sz="1800" lang="en-US"/>
                        <a:t>15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1</a:t>
                      </a:r>
                      <a:r>
                        <a:rPr sz="1800" lang="en-US"/>
                        <a:t>05</a:t>
                      </a:r>
                      <a:r>
                        <a:rPr strike="noStrike" u="none" cap="none" baseline="0" sz="1800" lang="en-US"/>
                        <a:t>%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800" lang="en-US"/>
                        <a:t>100%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 marR="0" indent="0"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trike="noStrike" u="none" cap="none" baseline="0" sz="1600" lang="en-US"/>
                        <a:t>X</a:t>
                      </a:r>
                    </a:p>
                  </a:txBody>
                  <a:tcPr marR="68575" marB="0" marT="0" anchor="ctr" marL="68575">
                    <a:solidFill>
                      <a:schemeClr val="accent1">
                        <a:alpha val="22745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